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각진펜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210 다락방" panose="020B0600000101010101" charset="-127"/>
      <p:regular r:id="rId27"/>
    </p:embeddedFont>
    <p:embeddedFont>
      <p:font typeface="각진펜 Bold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320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atinLnBrk="1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힘을 합쳐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몰려오는 감정 괴물로부터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꿈주인을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지켜라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!”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드림 가디언을 소개해드릴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A706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등푸른생선의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지경근입니다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잠은 잘 주무시고 계신가요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하루를 마무리하며 후회나 걱정 때문에 잠 못 이루고 계시진 않나요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꿈속에서 이런 어두운 감정들을 물리쳐주는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꿈지기가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 얼마나 좋을까요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좋은 꿈 꾸고 계신가요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하루를 마무리하며 후회나 걱정 때문에 악몽에 시달리고 계시진 않나요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이런 나쁜 꿈을 물리쳐주는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꿈지기가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 얼마나 좋을까요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?)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게임 서비스 드림 가디언에서는 플레이어가 직접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꿈지기가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꿈 주인의 편안한 잠을 지켜줄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드림가디언은 인원이 많을수록 재미있지만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싱글플레이도 지원합니다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꿈지기가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작업중일 때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사용해 다른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꿈지기로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교체하며 혼자 두명의 역할을 수행할 수 있습니다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486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초기에는 모든 데이터를 서버에서 동기화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현업 전문가의 조언에 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 개입이 필요 없는 몬스터 이동 및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포탑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상호작용과 같은 부분은 각 클라이언트에서 처리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서버 부하를 줄이는 방식으로 최적화했습니다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1706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완벽한 비동기 처리입니다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게임은 여러 명이 상호작용하는 특성상 동시 요청으로 인한 충돌 문제가 발생했습니다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해결하기 위해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뮤텍스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방식을 적용해 마스터 클라이언트가 요청을 일괄 처리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하도록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화면 같이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여러명이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수많은 요청을 동시에 보내도 오류없이 작동하는 단단한 코드를 구현하였습니다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718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게임의 특징을 살리기 위해 여러 부분을 직접 제작했습니다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재료에 맞는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택스쳐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 조립이 가능한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특징을 살리기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모델링을 통해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포탑을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모두 직접 만들었습니다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로비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인게임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bgm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특수효과 음향도 신디를 통해 직접 녹음하고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믹싱했습니다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저희 팀과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로고 또한 직접 제작하였습니다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186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베타버전 배포 후 유저 피드백을 적극 반영했습니다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너무 어렵다는 피드백에 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일반유저가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즐길 수 있는 노말에서부터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헤비유저를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크레이지 모드까지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모드로 나누었습니다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스테이지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난이도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1~4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플레이 모드를 합쳐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조합을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파일로 세밀하게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밸런싱했습니다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5250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팀원이 각자의 역할을 훌륭하게 수행하며 서로 부족한 부분을 채워주었기에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성공적으로 마무리할 수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558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이번주까지 저희 게임 플레이 인증이벤트를 진행하고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친구들과 함께 플레이하면 정말 재미있으니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참여 부탁드립니다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A706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등푸른생선의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드림가디언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발표를 마치겠습니다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83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함께할수록 재미있는 협동 게임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팀원의 감성을 담아낸 따뜻한 스토리가 담긴 게임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만들고자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83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협동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디펜스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세가지 요소를 결합해 함께할수록 재미있는 협동 게임을 개발했습니다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249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스토리 소개입니다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일상에서 벌어질 법한 스토리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각 스테이지에 담아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지친 일상에 작은 위로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전달하고자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832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지금부터 저희 드림가디언을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간단한 영상포트폴리오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소개해드리겠습니다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31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 중앙에 곤히 자고있는 꿈 주인이 보이시나요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주변에는 몰려오는 감정 몬스터인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들이 나타납니다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플레이어는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꿈지기가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포탑을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설치하고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몽들을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물리쳐야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꿈 주인의 정신력이 모두 소진되기 전에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보스몽을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처치하면 승리하게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65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게임은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테마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스테이지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이루어져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스테이지마다 등장하는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보스몽과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콘텐츠가 다르고 난이도도 점진적으로 상승합니다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981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게임에는 다양한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몹과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포탑이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몽들은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몹입니다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보스몽은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각기 고유한 스킬이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포탑과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특징을 파악해서 친구들과 함께 승리 전략을 짜보세요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95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게임을 글로 설명하는 것만큼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지루한게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드림 가디언 함께 플레이하며 알아보도록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021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0219" y="595941"/>
            <a:ext cx="10307562" cy="4286024"/>
          </a:xfrm>
          <a:custGeom>
            <a:avLst/>
            <a:gdLst/>
            <a:ahLst/>
            <a:cxnLst/>
            <a:rect l="l" t="t" r="r" b="b"/>
            <a:pathLst>
              <a:path w="10307562" h="4286024">
                <a:moveTo>
                  <a:pt x="0" y="0"/>
                </a:moveTo>
                <a:lnTo>
                  <a:pt x="10307562" y="0"/>
                </a:lnTo>
                <a:lnTo>
                  <a:pt x="10307562" y="4286023"/>
                </a:lnTo>
                <a:lnTo>
                  <a:pt x="0" y="428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89752" y="5260588"/>
            <a:ext cx="5508496" cy="1732327"/>
            <a:chOff x="0" y="0"/>
            <a:chExt cx="7344661" cy="23097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344661" cy="2309769"/>
              <a:chOff x="0" y="0"/>
              <a:chExt cx="1725148" cy="5425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25148" cy="542529"/>
              </a:xfrm>
              <a:custGeom>
                <a:avLst/>
                <a:gdLst/>
                <a:ahLst/>
                <a:cxnLst/>
                <a:rect l="l" t="t" r="r" b="b"/>
                <a:pathLst>
                  <a:path w="1725148" h="542529">
                    <a:moveTo>
                      <a:pt x="60279" y="0"/>
                    </a:moveTo>
                    <a:lnTo>
                      <a:pt x="1664869" y="0"/>
                    </a:lnTo>
                    <a:cubicBezTo>
                      <a:pt x="1680856" y="0"/>
                      <a:pt x="1696188" y="6351"/>
                      <a:pt x="1707492" y="17655"/>
                    </a:cubicBezTo>
                    <a:cubicBezTo>
                      <a:pt x="1718797" y="28960"/>
                      <a:pt x="1725148" y="44292"/>
                      <a:pt x="1725148" y="60279"/>
                    </a:cubicBezTo>
                    <a:lnTo>
                      <a:pt x="1725148" y="482250"/>
                    </a:lnTo>
                    <a:cubicBezTo>
                      <a:pt x="1725148" y="498237"/>
                      <a:pt x="1718797" y="513569"/>
                      <a:pt x="1707492" y="524874"/>
                    </a:cubicBezTo>
                    <a:cubicBezTo>
                      <a:pt x="1696188" y="536178"/>
                      <a:pt x="1680856" y="542529"/>
                      <a:pt x="1664869" y="542529"/>
                    </a:cubicBezTo>
                    <a:lnTo>
                      <a:pt x="60279" y="542529"/>
                    </a:lnTo>
                    <a:cubicBezTo>
                      <a:pt x="44292" y="542529"/>
                      <a:pt x="28960" y="536178"/>
                      <a:pt x="17655" y="524874"/>
                    </a:cubicBezTo>
                    <a:cubicBezTo>
                      <a:pt x="6351" y="513569"/>
                      <a:pt x="0" y="498237"/>
                      <a:pt x="0" y="482250"/>
                    </a:cubicBezTo>
                    <a:lnTo>
                      <a:pt x="0" y="60279"/>
                    </a:lnTo>
                    <a:cubicBezTo>
                      <a:pt x="0" y="44292"/>
                      <a:pt x="6351" y="28960"/>
                      <a:pt x="17655" y="17655"/>
                    </a:cubicBezTo>
                    <a:cubicBezTo>
                      <a:pt x="28960" y="6351"/>
                      <a:pt x="44292" y="0"/>
                      <a:pt x="60279" y="0"/>
                    </a:cubicBezTo>
                    <a:close/>
                  </a:path>
                </a:pathLst>
              </a:custGeom>
              <a:solidFill>
                <a:srgbClr val="7772FF"/>
              </a:solidFill>
              <a:ln w="38100" cap="rnd">
                <a:solidFill>
                  <a:srgbClr val="2E0039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725148" cy="590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14216" y="247468"/>
              <a:ext cx="1799971" cy="1753754"/>
              <a:chOff x="0" y="0"/>
              <a:chExt cx="931322" cy="9074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31322" cy="907409"/>
              </a:xfrm>
              <a:custGeom>
                <a:avLst/>
                <a:gdLst/>
                <a:ahLst/>
                <a:cxnLst/>
                <a:rect l="l" t="t" r="r" b="b"/>
                <a:pathLst>
                  <a:path w="931322" h="907409">
                    <a:moveTo>
                      <a:pt x="192913" y="0"/>
                    </a:moveTo>
                    <a:lnTo>
                      <a:pt x="738409" y="0"/>
                    </a:lnTo>
                    <a:cubicBezTo>
                      <a:pt x="844952" y="0"/>
                      <a:pt x="931322" y="86370"/>
                      <a:pt x="931322" y="192913"/>
                    </a:cubicBezTo>
                    <a:lnTo>
                      <a:pt x="931322" y="714496"/>
                    </a:lnTo>
                    <a:cubicBezTo>
                      <a:pt x="931322" y="821039"/>
                      <a:pt x="844952" y="907409"/>
                      <a:pt x="738409" y="907409"/>
                    </a:cubicBezTo>
                    <a:lnTo>
                      <a:pt x="192913" y="907409"/>
                    </a:lnTo>
                    <a:cubicBezTo>
                      <a:pt x="141750" y="907409"/>
                      <a:pt x="92681" y="887085"/>
                      <a:pt x="56503" y="850906"/>
                    </a:cubicBezTo>
                    <a:cubicBezTo>
                      <a:pt x="20325" y="814728"/>
                      <a:pt x="0" y="765660"/>
                      <a:pt x="0" y="714496"/>
                    </a:cubicBezTo>
                    <a:lnTo>
                      <a:pt x="0" y="192913"/>
                    </a:lnTo>
                    <a:cubicBezTo>
                      <a:pt x="0" y="86370"/>
                      <a:pt x="86370" y="0"/>
                      <a:pt x="192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931322" cy="955034"/>
              </a:xfrm>
              <a:prstGeom prst="rect">
                <a:avLst/>
              </a:prstGeom>
            </p:spPr>
            <p:txBody>
              <a:bodyPr lIns="23061" tIns="23061" rIns="23061" bIns="230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314216" y="242619"/>
              <a:ext cx="1799971" cy="1758602"/>
            </a:xfrm>
            <a:custGeom>
              <a:avLst/>
              <a:gdLst/>
              <a:ahLst/>
              <a:cxnLst/>
              <a:rect l="l" t="t" r="r" b="b"/>
              <a:pathLst>
                <a:path w="1799971" h="1758602">
                  <a:moveTo>
                    <a:pt x="0" y="0"/>
                  </a:moveTo>
                  <a:lnTo>
                    <a:pt x="1799970" y="0"/>
                  </a:lnTo>
                  <a:lnTo>
                    <a:pt x="1799970" y="1758602"/>
                  </a:lnTo>
                  <a:lnTo>
                    <a:pt x="0" y="1758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76" b="-1176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324657" y="818994"/>
              <a:ext cx="4751246" cy="860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3"/>
                </a:lnSpc>
              </a:pPr>
              <a:r>
                <a:rPr lang="en-US" sz="4793" spc="-23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팀 등푸른생선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953718" y="8914990"/>
            <a:ext cx="7117252" cy="126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 b="1">
                <a:solidFill>
                  <a:srgbClr val="4E4E4E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조승희</a:t>
            </a:r>
            <a:r>
              <a:rPr lang="en-US" sz="4200">
                <a:solidFill>
                  <a:srgbClr val="4E4E4E"/>
                </a:solidFill>
                <a:latin typeface="각진펜"/>
                <a:ea typeface="각진펜"/>
                <a:cs typeface="각진펜"/>
                <a:sym typeface="각진펜"/>
              </a:rPr>
              <a:t> 김세진 배원빈</a:t>
            </a:r>
          </a:p>
          <a:p>
            <a:pPr algn="r">
              <a:lnSpc>
                <a:spcPts val="5040"/>
              </a:lnSpc>
            </a:pPr>
            <a:r>
              <a:rPr lang="en-US" sz="4200">
                <a:solidFill>
                  <a:srgbClr val="4E4E4E"/>
                </a:solidFill>
                <a:latin typeface="각진펜"/>
                <a:ea typeface="각진펜"/>
                <a:cs typeface="각진펜"/>
                <a:sym typeface="각진펜"/>
              </a:rPr>
              <a:t>이재영 지경근 탁호준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특징 - 싱글 플레이 지원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497675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673670" y="2169397"/>
            <a:ext cx="5151433" cy="1312209"/>
            <a:chOff x="0" y="0"/>
            <a:chExt cx="6868578" cy="174961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6868578" cy="106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b="1" spc="144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싱글 플레이 지원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12028"/>
              <a:ext cx="4748474" cy="537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73670" y="3068819"/>
            <a:ext cx="5327428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싱글 플레이시 2명의 캐릭터 지원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77211" y="1669794"/>
            <a:ext cx="11582144" cy="8436992"/>
            <a:chOff x="0" y="0"/>
            <a:chExt cx="3050441" cy="22220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9FF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57" r="657"/>
          <a:stretch>
            <a:fillRect/>
          </a:stretch>
        </p:blipFill>
        <p:spPr>
          <a:xfrm>
            <a:off x="1058706" y="2570991"/>
            <a:ext cx="11019154" cy="6280918"/>
          </a:xfrm>
          <a:prstGeom prst="rect">
            <a:avLst/>
          </a:prstGeom>
          <a:ln w="28575" cap="rnd">
            <a:solidFill>
              <a:srgbClr val="000000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7211" y="1669794"/>
            <a:ext cx="11582144" cy="8436992"/>
            <a:chOff x="0" y="0"/>
            <a:chExt cx="3050441" cy="2222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9FF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497675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65125" y="2169397"/>
            <a:ext cx="6520330" cy="3635084"/>
          </a:xfrm>
          <a:custGeom>
            <a:avLst/>
            <a:gdLst/>
            <a:ahLst/>
            <a:cxnLst/>
            <a:rect l="l" t="t" r="r" b="b"/>
            <a:pathLst>
              <a:path w="6520330" h="3635084">
                <a:moveTo>
                  <a:pt x="0" y="0"/>
                </a:moveTo>
                <a:lnTo>
                  <a:pt x="6520331" y="0"/>
                </a:lnTo>
                <a:lnTo>
                  <a:pt x="6520331" y="3635085"/>
                </a:lnTo>
                <a:lnTo>
                  <a:pt x="0" y="3635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5125" y="6090232"/>
            <a:ext cx="6520330" cy="3667686"/>
          </a:xfrm>
          <a:custGeom>
            <a:avLst/>
            <a:gdLst/>
            <a:ahLst/>
            <a:cxnLst/>
            <a:rect l="l" t="t" r="r" b="b"/>
            <a:pathLst>
              <a:path w="6520330" h="3667686">
                <a:moveTo>
                  <a:pt x="0" y="0"/>
                </a:moveTo>
                <a:lnTo>
                  <a:pt x="6520331" y="0"/>
                </a:lnTo>
                <a:lnTo>
                  <a:pt x="6520331" y="3667685"/>
                </a:lnTo>
                <a:lnTo>
                  <a:pt x="0" y="3667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26641" y="488202"/>
            <a:ext cx="78813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특징 - 서버 최적화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73670" y="2169397"/>
            <a:ext cx="5151433" cy="1312172"/>
            <a:chOff x="0" y="0"/>
            <a:chExt cx="6868578" cy="174956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0"/>
              <a:ext cx="6868578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b="1" spc="144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클라이언트와 서버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11978"/>
              <a:ext cx="4748474" cy="537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673670" y="3068819"/>
            <a:ext cx="428459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멀티 게임에서의 최적화 방안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51360" y="3345299"/>
            <a:ext cx="3426017" cy="128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7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기존 방식</a:t>
            </a:r>
          </a:p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서버 호출 수 278회/초</a:t>
            </a:r>
          </a:p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핑 : 50ms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51360" y="7282434"/>
            <a:ext cx="3426017" cy="128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7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변경된 방식</a:t>
            </a:r>
          </a:p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서버 호출 수 205회/초</a:t>
            </a:r>
          </a:p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핑 : 16ms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73670" y="4796958"/>
            <a:ext cx="4837119" cy="1180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서버 호출 수 </a:t>
            </a:r>
            <a:r>
              <a:rPr lang="en-US" sz="3399" b="1" spc="101">
                <a:solidFill>
                  <a:srgbClr val="4472C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26%</a:t>
            </a: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감소</a:t>
            </a:r>
          </a:p>
          <a:p>
            <a:pPr algn="l">
              <a:lnSpc>
                <a:spcPts val="4759"/>
              </a:lnSpc>
            </a:pP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평균 핑 </a:t>
            </a:r>
            <a:r>
              <a:rPr lang="en-US" sz="3399" b="1" spc="101">
                <a:solidFill>
                  <a:srgbClr val="4472C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68%</a:t>
            </a: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감소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97675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77211" y="1669794"/>
            <a:ext cx="11582144" cy="8436992"/>
            <a:chOff x="0" y="0"/>
            <a:chExt cx="3050441" cy="2222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9FF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28087" y="3804599"/>
            <a:ext cx="6766259" cy="3868374"/>
          </a:xfrm>
          <a:custGeom>
            <a:avLst/>
            <a:gdLst/>
            <a:ahLst/>
            <a:cxnLst/>
            <a:rect l="l" t="t" r="r" b="b"/>
            <a:pathLst>
              <a:path w="6766259" h="3868374">
                <a:moveTo>
                  <a:pt x="0" y="0"/>
                </a:moveTo>
                <a:lnTo>
                  <a:pt x="6766259" y="0"/>
                </a:lnTo>
                <a:lnTo>
                  <a:pt x="6766259" y="3868373"/>
                </a:lnTo>
                <a:lnTo>
                  <a:pt x="0" y="3868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31" t="-15705" r="-7136" b="-10633"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4581" t="6255" r="38113" b="22869"/>
          <a:stretch>
            <a:fillRect/>
          </a:stretch>
        </p:blipFill>
        <p:spPr>
          <a:xfrm>
            <a:off x="8144551" y="3633650"/>
            <a:ext cx="3939657" cy="421027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926641" y="488202"/>
            <a:ext cx="78813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특징 - 비동기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73670" y="2109012"/>
            <a:ext cx="5151433" cy="1312209"/>
            <a:chOff x="0" y="0"/>
            <a:chExt cx="6868578" cy="174961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0"/>
              <a:ext cx="6868578" cy="106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b="1" spc="144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비동기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12028"/>
              <a:ext cx="4748474" cy="537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673670" y="3068819"/>
            <a:ext cx="4284597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뮤텍스 방식 채택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28645" y="1669794"/>
            <a:ext cx="11582144" cy="8436992"/>
            <a:chOff x="0" y="0"/>
            <a:chExt cx="3050441" cy="2222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DF5E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4929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813881" y="6018020"/>
            <a:ext cx="3770926" cy="3770926"/>
          </a:xfrm>
          <a:custGeom>
            <a:avLst/>
            <a:gdLst/>
            <a:ahLst/>
            <a:cxnLst/>
            <a:rect l="l" t="t" r="r" b="b"/>
            <a:pathLst>
              <a:path w="3770926" h="3770926">
                <a:moveTo>
                  <a:pt x="0" y="0"/>
                </a:moveTo>
                <a:lnTo>
                  <a:pt x="3770927" y="0"/>
                </a:lnTo>
                <a:lnTo>
                  <a:pt x="3770927" y="3770926"/>
                </a:lnTo>
                <a:lnTo>
                  <a:pt x="0" y="377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95" t="-1252" r="-5715" b="-2362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5" name="Freeform 15"/>
          <p:cNvSpPr/>
          <p:nvPr/>
        </p:nvSpPr>
        <p:spPr>
          <a:xfrm>
            <a:off x="11854626" y="6018020"/>
            <a:ext cx="3791919" cy="3791919"/>
          </a:xfrm>
          <a:custGeom>
            <a:avLst/>
            <a:gdLst/>
            <a:ahLst/>
            <a:cxnLst/>
            <a:rect l="l" t="t" r="r" b="b"/>
            <a:pathLst>
              <a:path w="3791919" h="3791919">
                <a:moveTo>
                  <a:pt x="0" y="0"/>
                </a:moveTo>
                <a:lnTo>
                  <a:pt x="3791919" y="0"/>
                </a:lnTo>
                <a:lnTo>
                  <a:pt x="3791919" y="3791919"/>
                </a:lnTo>
                <a:lnTo>
                  <a:pt x="0" y="3791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61" t="-3196" r="-6543" b="-159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6" name="Freeform 16"/>
          <p:cNvSpPr/>
          <p:nvPr/>
        </p:nvSpPr>
        <p:spPr>
          <a:xfrm>
            <a:off x="7792888" y="2096371"/>
            <a:ext cx="3791919" cy="3791919"/>
          </a:xfrm>
          <a:custGeom>
            <a:avLst/>
            <a:gdLst/>
            <a:ahLst/>
            <a:cxnLst/>
            <a:rect l="l" t="t" r="r" b="b"/>
            <a:pathLst>
              <a:path w="3791919" h="3791919">
                <a:moveTo>
                  <a:pt x="0" y="0"/>
                </a:moveTo>
                <a:lnTo>
                  <a:pt x="3791920" y="0"/>
                </a:lnTo>
                <a:lnTo>
                  <a:pt x="3791920" y="3791920"/>
                </a:lnTo>
                <a:lnTo>
                  <a:pt x="0" y="3791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313" t="-3719" r="-12384" b="-10268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7" name="Freeform 17"/>
          <p:cNvSpPr/>
          <p:nvPr/>
        </p:nvSpPr>
        <p:spPr>
          <a:xfrm>
            <a:off x="11854626" y="2091052"/>
            <a:ext cx="3791919" cy="3791919"/>
          </a:xfrm>
          <a:custGeom>
            <a:avLst/>
            <a:gdLst/>
            <a:ahLst/>
            <a:cxnLst/>
            <a:rect l="l" t="t" r="r" b="b"/>
            <a:pathLst>
              <a:path w="3791919" h="3791919">
                <a:moveTo>
                  <a:pt x="0" y="0"/>
                </a:moveTo>
                <a:lnTo>
                  <a:pt x="3791919" y="0"/>
                </a:lnTo>
                <a:lnTo>
                  <a:pt x="3791919" y="3791919"/>
                </a:lnTo>
                <a:lnTo>
                  <a:pt x="0" y="3791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527" t="-6882" r="-7670" b="-6311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8" name="TextBox 18"/>
          <p:cNvSpPr txBox="1"/>
          <p:nvPr/>
        </p:nvSpPr>
        <p:spPr>
          <a:xfrm>
            <a:off x="2926641" y="488202"/>
            <a:ext cx="78813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특징 - 자체 제작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7211" y="2130851"/>
            <a:ext cx="5151433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직접 제작한 </a:t>
            </a:r>
          </a:p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포탑 &amp; 사운드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7211" y="3948911"/>
            <a:ext cx="3417761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다양한 효과의 포탑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28645" y="1669794"/>
            <a:ext cx="11582144" cy="8436992"/>
            <a:chOff x="0" y="0"/>
            <a:chExt cx="3050441" cy="2222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DF5E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4929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13025" y="4112262"/>
            <a:ext cx="10213384" cy="5719495"/>
          </a:xfrm>
          <a:custGeom>
            <a:avLst/>
            <a:gdLst/>
            <a:ahLst/>
            <a:cxnLst/>
            <a:rect l="l" t="t" r="r" b="b"/>
            <a:pathLst>
              <a:path w="10213384" h="5719495">
                <a:moveTo>
                  <a:pt x="0" y="0"/>
                </a:moveTo>
                <a:lnTo>
                  <a:pt x="10213384" y="0"/>
                </a:lnTo>
                <a:lnTo>
                  <a:pt x="10213384" y="5719495"/>
                </a:lnTo>
                <a:lnTo>
                  <a:pt x="0" y="571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994235" y="1871934"/>
            <a:ext cx="9450964" cy="2149223"/>
          </a:xfrm>
          <a:custGeom>
            <a:avLst/>
            <a:gdLst/>
            <a:ahLst/>
            <a:cxnLst/>
            <a:rect l="l" t="t" r="r" b="b"/>
            <a:pathLst>
              <a:path w="9450964" h="2149223">
                <a:moveTo>
                  <a:pt x="0" y="0"/>
                </a:moveTo>
                <a:lnTo>
                  <a:pt x="9450964" y="0"/>
                </a:lnTo>
                <a:lnTo>
                  <a:pt x="9450964" y="2149223"/>
                </a:lnTo>
                <a:lnTo>
                  <a:pt x="0" y="2149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64" t="-580398" r="-109801" b="-3766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7211" y="2130851"/>
            <a:ext cx="4633561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난이도와 밸런싱</a:t>
            </a:r>
          </a:p>
          <a:p>
            <a:pPr algn="l">
              <a:lnSpc>
                <a:spcPts val="5599"/>
              </a:lnSpc>
            </a:pPr>
            <a:endParaRPr lang="en-US" sz="4800" b="1" spc="144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주요 특징 - 난이도와 밸런싱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7211" y="3602037"/>
            <a:ext cx="4837119" cy="301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spc="101">
                <a:solidFill>
                  <a:srgbClr val="4472C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3개의</a:t>
            </a: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난이도</a:t>
            </a:r>
          </a:p>
          <a:p>
            <a:pPr algn="l">
              <a:lnSpc>
                <a:spcPts val="4759"/>
              </a:lnSpc>
            </a:pPr>
            <a:r>
              <a:rPr lang="en-US" sz="3399" b="1" spc="101">
                <a:solidFill>
                  <a:srgbClr val="4472C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12개의</a:t>
            </a: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스테이지</a:t>
            </a:r>
          </a:p>
          <a:p>
            <a:pPr algn="l">
              <a:lnSpc>
                <a:spcPts val="4759"/>
              </a:lnSpc>
            </a:pPr>
            <a:r>
              <a:rPr lang="en-US" sz="3399" b="1" spc="101">
                <a:solidFill>
                  <a:srgbClr val="2E75B6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1~4인</a:t>
            </a:r>
            <a:r>
              <a:rPr lang="en-US" sz="3399" spc="101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플레이</a:t>
            </a:r>
          </a:p>
          <a:p>
            <a:pPr algn="l">
              <a:lnSpc>
                <a:spcPts val="4759"/>
              </a:lnSpc>
            </a:pPr>
            <a:endParaRPr lang="en-US" sz="3399" spc="101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5039"/>
              </a:lnSpc>
            </a:pPr>
            <a:r>
              <a:rPr lang="en-US" sz="3599" spc="10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총 </a:t>
            </a:r>
            <a:r>
              <a:rPr lang="en-US" sz="3599" b="1" spc="107">
                <a:solidFill>
                  <a:srgbClr val="2E75B6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144가지의</a:t>
            </a:r>
            <a:r>
              <a:rPr lang="en-US" sz="3599" spc="10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경험!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05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5123" y="1825565"/>
            <a:ext cx="11534233" cy="8070280"/>
            <a:chOff x="0" y="0"/>
            <a:chExt cx="3037823" cy="21255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7823" cy="2125506"/>
            </a:xfrm>
            <a:custGeom>
              <a:avLst/>
              <a:gdLst/>
              <a:ahLst/>
              <a:cxnLst/>
              <a:rect l="l" t="t" r="r" b="b"/>
              <a:pathLst>
                <a:path w="3037823" h="2125506">
                  <a:moveTo>
                    <a:pt x="33561" y="0"/>
                  </a:moveTo>
                  <a:lnTo>
                    <a:pt x="3004262" y="0"/>
                  </a:lnTo>
                  <a:cubicBezTo>
                    <a:pt x="3013163" y="0"/>
                    <a:pt x="3021699" y="3536"/>
                    <a:pt x="3027993" y="9830"/>
                  </a:cubicBezTo>
                  <a:cubicBezTo>
                    <a:pt x="3034287" y="16124"/>
                    <a:pt x="3037823" y="24660"/>
                    <a:pt x="3037823" y="33561"/>
                  </a:cubicBezTo>
                  <a:lnTo>
                    <a:pt x="3037823" y="2091945"/>
                  </a:lnTo>
                  <a:cubicBezTo>
                    <a:pt x="3037823" y="2100846"/>
                    <a:pt x="3034287" y="2109382"/>
                    <a:pt x="3027993" y="2115676"/>
                  </a:cubicBezTo>
                  <a:cubicBezTo>
                    <a:pt x="3021699" y="2121970"/>
                    <a:pt x="3013163" y="2125506"/>
                    <a:pt x="3004262" y="2125506"/>
                  </a:cubicBezTo>
                  <a:lnTo>
                    <a:pt x="33561" y="2125506"/>
                  </a:lnTo>
                  <a:cubicBezTo>
                    <a:pt x="24660" y="2125506"/>
                    <a:pt x="16124" y="2121970"/>
                    <a:pt x="9830" y="2115676"/>
                  </a:cubicBezTo>
                  <a:cubicBezTo>
                    <a:pt x="3536" y="2109382"/>
                    <a:pt x="0" y="2100846"/>
                    <a:pt x="0" y="2091945"/>
                  </a:cubicBezTo>
                  <a:lnTo>
                    <a:pt x="0" y="33561"/>
                  </a:lnTo>
                  <a:cubicBezTo>
                    <a:pt x="0" y="24660"/>
                    <a:pt x="3536" y="16124"/>
                    <a:pt x="9830" y="9830"/>
                  </a:cubicBezTo>
                  <a:cubicBezTo>
                    <a:pt x="16124" y="3536"/>
                    <a:pt x="24660" y="0"/>
                    <a:pt x="33561" y="0"/>
                  </a:cubicBezTo>
                  <a:close/>
                </a:path>
              </a:pathLst>
            </a:custGeom>
            <a:solidFill>
              <a:srgbClr val="F9FFF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037823" cy="2201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497675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80771" y="2086176"/>
            <a:ext cx="2862387" cy="2862387"/>
          </a:xfrm>
          <a:custGeom>
            <a:avLst/>
            <a:gdLst/>
            <a:ahLst/>
            <a:cxnLst/>
            <a:rect l="l" t="t" r="r" b="b"/>
            <a:pathLst>
              <a:path w="2862387" h="2862387">
                <a:moveTo>
                  <a:pt x="0" y="0"/>
                </a:moveTo>
                <a:lnTo>
                  <a:pt x="2862388" y="0"/>
                </a:lnTo>
                <a:lnTo>
                  <a:pt x="2862388" y="2862387"/>
                </a:lnTo>
                <a:lnTo>
                  <a:pt x="0" y="2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741319" y="5924117"/>
            <a:ext cx="2862387" cy="2862387"/>
          </a:xfrm>
          <a:custGeom>
            <a:avLst/>
            <a:gdLst/>
            <a:ahLst/>
            <a:cxnLst/>
            <a:rect l="l" t="t" r="r" b="b"/>
            <a:pathLst>
              <a:path w="2862387" h="2862387">
                <a:moveTo>
                  <a:pt x="0" y="0"/>
                </a:moveTo>
                <a:lnTo>
                  <a:pt x="2862388" y="0"/>
                </a:lnTo>
                <a:lnTo>
                  <a:pt x="2862388" y="2862388"/>
                </a:lnTo>
                <a:lnTo>
                  <a:pt x="0" y="2862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41319" y="2086176"/>
            <a:ext cx="2862387" cy="2862387"/>
          </a:xfrm>
          <a:custGeom>
            <a:avLst/>
            <a:gdLst/>
            <a:ahLst/>
            <a:cxnLst/>
            <a:rect l="l" t="t" r="r" b="b"/>
            <a:pathLst>
              <a:path w="2862387" h="2862387">
                <a:moveTo>
                  <a:pt x="0" y="0"/>
                </a:moveTo>
                <a:lnTo>
                  <a:pt x="2862388" y="0"/>
                </a:lnTo>
                <a:lnTo>
                  <a:pt x="2862388" y="2862387"/>
                </a:lnTo>
                <a:lnTo>
                  <a:pt x="0" y="2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0771" y="5924117"/>
            <a:ext cx="2862387" cy="2862387"/>
          </a:xfrm>
          <a:custGeom>
            <a:avLst/>
            <a:gdLst/>
            <a:ahLst/>
            <a:cxnLst/>
            <a:rect l="l" t="t" r="r" b="b"/>
            <a:pathLst>
              <a:path w="2862387" h="2862387">
                <a:moveTo>
                  <a:pt x="0" y="0"/>
                </a:moveTo>
                <a:lnTo>
                  <a:pt x="2862388" y="0"/>
                </a:lnTo>
                <a:lnTo>
                  <a:pt x="2862388" y="2862388"/>
                </a:lnTo>
                <a:lnTo>
                  <a:pt x="0" y="286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59818" y="5924117"/>
            <a:ext cx="2862387" cy="2862387"/>
          </a:xfrm>
          <a:custGeom>
            <a:avLst/>
            <a:gdLst/>
            <a:ahLst/>
            <a:cxnLst/>
            <a:rect l="l" t="t" r="r" b="b"/>
            <a:pathLst>
              <a:path w="2862387" h="2862387">
                <a:moveTo>
                  <a:pt x="0" y="0"/>
                </a:moveTo>
                <a:lnTo>
                  <a:pt x="2862387" y="0"/>
                </a:lnTo>
                <a:lnTo>
                  <a:pt x="2862387" y="2862388"/>
                </a:lnTo>
                <a:lnTo>
                  <a:pt x="0" y="286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161045" y="2086176"/>
            <a:ext cx="2862387" cy="2862387"/>
          </a:xfrm>
          <a:custGeom>
            <a:avLst/>
            <a:gdLst/>
            <a:ahLst/>
            <a:cxnLst/>
            <a:rect l="l" t="t" r="r" b="b"/>
            <a:pathLst>
              <a:path w="2862387" h="2862387">
                <a:moveTo>
                  <a:pt x="0" y="0"/>
                </a:moveTo>
                <a:lnTo>
                  <a:pt x="2862388" y="0"/>
                </a:lnTo>
                <a:lnTo>
                  <a:pt x="2862388" y="2862387"/>
                </a:lnTo>
                <a:lnTo>
                  <a:pt x="0" y="2862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926641" y="488202"/>
            <a:ext cx="78813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팀원 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82940" y="4881888"/>
            <a:ext cx="18580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조승희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63214" y="4881888"/>
            <a:ext cx="18580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지경근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43488" y="4881888"/>
            <a:ext cx="18580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탁호준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2940" y="8722827"/>
            <a:ext cx="18580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김세진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63214" y="8722827"/>
            <a:ext cx="18580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이재영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43488" y="8722827"/>
            <a:ext cx="18580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배원빈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17020" y="5464465"/>
            <a:ext cx="2189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UI 마스터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97294" y="5464465"/>
            <a:ext cx="2189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맵 마스터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77568" y="5464465"/>
            <a:ext cx="2189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포탑 마스터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17020" y="9208602"/>
            <a:ext cx="2189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로직 마스터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97294" y="9208602"/>
            <a:ext cx="2189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서버 마스터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77568" y="9208602"/>
            <a:ext cx="21898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사운드 마스터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+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4260" y="1825565"/>
            <a:ext cx="11450595" cy="6498213"/>
          </a:xfrm>
          <a:custGeom>
            <a:avLst/>
            <a:gdLst/>
            <a:ahLst/>
            <a:cxnLst/>
            <a:rect l="l" t="t" r="r" b="b"/>
            <a:pathLst>
              <a:path w="11450595" h="6498213">
                <a:moveTo>
                  <a:pt x="0" y="0"/>
                </a:moveTo>
                <a:lnTo>
                  <a:pt x="11450595" y="0"/>
                </a:lnTo>
                <a:lnTo>
                  <a:pt x="11450595" y="6498213"/>
                </a:lnTo>
                <a:lnTo>
                  <a:pt x="0" y="649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354855" y="1825565"/>
            <a:ext cx="5155934" cy="6498213"/>
            <a:chOff x="0" y="0"/>
            <a:chExt cx="1357941" cy="17114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7941" cy="1711463"/>
            </a:xfrm>
            <a:custGeom>
              <a:avLst/>
              <a:gdLst/>
              <a:ahLst/>
              <a:cxnLst/>
              <a:rect l="l" t="t" r="r" b="b"/>
              <a:pathLst>
                <a:path w="1357941" h="1711463">
                  <a:moveTo>
                    <a:pt x="0" y="0"/>
                  </a:moveTo>
                  <a:lnTo>
                    <a:pt x="1357941" y="0"/>
                  </a:lnTo>
                  <a:lnTo>
                    <a:pt x="1357941" y="1711463"/>
                  </a:lnTo>
                  <a:lnTo>
                    <a:pt x="0" y="1711463"/>
                  </a:lnTo>
                  <a:close/>
                </a:path>
              </a:pathLst>
            </a:custGeom>
            <a:solidFill>
              <a:srgbClr val="2E75B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57941" cy="174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61604" y="1825565"/>
            <a:ext cx="5149184" cy="5149184"/>
          </a:xfrm>
          <a:custGeom>
            <a:avLst/>
            <a:gdLst/>
            <a:ahLst/>
            <a:cxnLst/>
            <a:rect l="l" t="t" r="r" b="b"/>
            <a:pathLst>
              <a:path w="5149184" h="5149184">
                <a:moveTo>
                  <a:pt x="0" y="0"/>
                </a:moveTo>
                <a:lnTo>
                  <a:pt x="5149185" y="0"/>
                </a:lnTo>
                <a:lnTo>
                  <a:pt x="5149185" y="5149184"/>
                </a:lnTo>
                <a:lnTo>
                  <a:pt x="0" y="514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26641" y="488202"/>
            <a:ext cx="78813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이벤트 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93160" y="8760559"/>
            <a:ext cx="10301679" cy="910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40"/>
              </a:lnSpc>
            </a:pPr>
            <a:r>
              <a:rPr lang="en-US" sz="5243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꿈지기가 되어 꿈주인을 지켜주세요!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87416" y="7212874"/>
            <a:ext cx="2090812" cy="9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40"/>
              </a:lnSpc>
            </a:pPr>
            <a:r>
              <a:rPr lang="en-US" sz="5243">
                <a:solidFill>
                  <a:srgbClr val="FFFFFF"/>
                </a:solidFill>
                <a:latin typeface="210 다락방"/>
                <a:ea typeface="210 다락방"/>
                <a:cs typeface="210 다락방"/>
                <a:sym typeface="210 다락방"/>
              </a:rPr>
              <a:t>드가자!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6618" y="6436977"/>
            <a:ext cx="3561356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6671312" cy="10287000"/>
            <a:chOff x="0" y="0"/>
            <a:chExt cx="175705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7053" cy="2709333"/>
            </a:xfrm>
            <a:custGeom>
              <a:avLst/>
              <a:gdLst/>
              <a:ahLst/>
              <a:cxnLst/>
              <a:rect l="l" t="t" r="r" b="b"/>
              <a:pathLst>
                <a:path w="1757053" h="2709333">
                  <a:moveTo>
                    <a:pt x="0" y="0"/>
                  </a:moveTo>
                  <a:lnTo>
                    <a:pt x="1757053" y="0"/>
                  </a:lnTo>
                  <a:lnTo>
                    <a:pt x="17570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5705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671312" cy="2774022"/>
          </a:xfrm>
          <a:custGeom>
            <a:avLst/>
            <a:gdLst/>
            <a:ahLst/>
            <a:cxnLst/>
            <a:rect l="l" t="t" r="r" b="b"/>
            <a:pathLst>
              <a:path w="6671312" h="2774022">
                <a:moveTo>
                  <a:pt x="0" y="0"/>
                </a:moveTo>
                <a:lnTo>
                  <a:pt x="6671312" y="0"/>
                </a:lnTo>
                <a:lnTo>
                  <a:pt x="6671312" y="2774022"/>
                </a:lnTo>
                <a:lnTo>
                  <a:pt x="0" y="2774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6813" y="2581892"/>
            <a:ext cx="3197685" cy="1005617"/>
            <a:chOff x="0" y="0"/>
            <a:chExt cx="4263581" cy="134082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263581" cy="1340822"/>
              <a:chOff x="0" y="0"/>
              <a:chExt cx="1725148" cy="54252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25148" cy="542529"/>
              </a:xfrm>
              <a:custGeom>
                <a:avLst/>
                <a:gdLst/>
                <a:ahLst/>
                <a:cxnLst/>
                <a:rect l="l" t="t" r="r" b="b"/>
                <a:pathLst>
                  <a:path w="1725148" h="542529">
                    <a:moveTo>
                      <a:pt x="60279" y="0"/>
                    </a:moveTo>
                    <a:lnTo>
                      <a:pt x="1664869" y="0"/>
                    </a:lnTo>
                    <a:cubicBezTo>
                      <a:pt x="1680856" y="0"/>
                      <a:pt x="1696188" y="6351"/>
                      <a:pt x="1707492" y="17655"/>
                    </a:cubicBezTo>
                    <a:cubicBezTo>
                      <a:pt x="1718797" y="28960"/>
                      <a:pt x="1725148" y="44292"/>
                      <a:pt x="1725148" y="60279"/>
                    </a:cubicBezTo>
                    <a:lnTo>
                      <a:pt x="1725148" y="482250"/>
                    </a:lnTo>
                    <a:cubicBezTo>
                      <a:pt x="1725148" y="498237"/>
                      <a:pt x="1718797" y="513569"/>
                      <a:pt x="1707492" y="524874"/>
                    </a:cubicBezTo>
                    <a:cubicBezTo>
                      <a:pt x="1696188" y="536178"/>
                      <a:pt x="1680856" y="542529"/>
                      <a:pt x="1664869" y="542529"/>
                    </a:cubicBezTo>
                    <a:lnTo>
                      <a:pt x="60279" y="542529"/>
                    </a:lnTo>
                    <a:cubicBezTo>
                      <a:pt x="44292" y="542529"/>
                      <a:pt x="28960" y="536178"/>
                      <a:pt x="17655" y="524874"/>
                    </a:cubicBezTo>
                    <a:cubicBezTo>
                      <a:pt x="6351" y="513569"/>
                      <a:pt x="0" y="498237"/>
                      <a:pt x="0" y="482250"/>
                    </a:cubicBezTo>
                    <a:lnTo>
                      <a:pt x="0" y="60279"/>
                    </a:lnTo>
                    <a:cubicBezTo>
                      <a:pt x="0" y="44292"/>
                      <a:pt x="6351" y="28960"/>
                      <a:pt x="17655" y="17655"/>
                    </a:cubicBezTo>
                    <a:cubicBezTo>
                      <a:pt x="28960" y="6351"/>
                      <a:pt x="44292" y="0"/>
                      <a:pt x="60279" y="0"/>
                    </a:cubicBezTo>
                    <a:close/>
                  </a:path>
                </a:pathLst>
              </a:custGeom>
              <a:solidFill>
                <a:srgbClr val="7772FF"/>
              </a:solidFill>
              <a:ln w="38100" cap="rnd">
                <a:solidFill>
                  <a:srgbClr val="2E0039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725148" cy="590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2402" y="143655"/>
              <a:ext cx="1044884" cy="1018055"/>
              <a:chOff x="0" y="0"/>
              <a:chExt cx="931322" cy="9074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31322" cy="907409"/>
              </a:xfrm>
              <a:custGeom>
                <a:avLst/>
                <a:gdLst/>
                <a:ahLst/>
                <a:cxnLst/>
                <a:rect l="l" t="t" r="r" b="b"/>
                <a:pathLst>
                  <a:path w="931322" h="907409">
                    <a:moveTo>
                      <a:pt x="192913" y="0"/>
                    </a:moveTo>
                    <a:lnTo>
                      <a:pt x="738409" y="0"/>
                    </a:lnTo>
                    <a:cubicBezTo>
                      <a:pt x="844952" y="0"/>
                      <a:pt x="931322" y="86370"/>
                      <a:pt x="931322" y="192913"/>
                    </a:cubicBezTo>
                    <a:lnTo>
                      <a:pt x="931322" y="714496"/>
                    </a:lnTo>
                    <a:cubicBezTo>
                      <a:pt x="931322" y="821039"/>
                      <a:pt x="844952" y="907409"/>
                      <a:pt x="738409" y="907409"/>
                    </a:cubicBezTo>
                    <a:lnTo>
                      <a:pt x="192913" y="907409"/>
                    </a:lnTo>
                    <a:cubicBezTo>
                      <a:pt x="141750" y="907409"/>
                      <a:pt x="92681" y="887085"/>
                      <a:pt x="56503" y="850906"/>
                    </a:cubicBezTo>
                    <a:cubicBezTo>
                      <a:pt x="20325" y="814728"/>
                      <a:pt x="0" y="765660"/>
                      <a:pt x="0" y="714496"/>
                    </a:cubicBezTo>
                    <a:lnTo>
                      <a:pt x="0" y="192913"/>
                    </a:lnTo>
                    <a:cubicBezTo>
                      <a:pt x="0" y="86370"/>
                      <a:pt x="86370" y="0"/>
                      <a:pt x="1929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931322" cy="955034"/>
              </a:xfrm>
              <a:prstGeom prst="rect">
                <a:avLst/>
              </a:prstGeom>
            </p:spPr>
            <p:txBody>
              <a:bodyPr lIns="23061" tIns="23061" rIns="23061" bIns="230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82402" y="140841"/>
              <a:ext cx="1044884" cy="1020870"/>
            </a:xfrm>
            <a:custGeom>
              <a:avLst/>
              <a:gdLst/>
              <a:ahLst/>
              <a:cxnLst/>
              <a:rect l="l" t="t" r="r" b="b"/>
              <a:pathLst>
                <a:path w="1044884" h="1020870">
                  <a:moveTo>
                    <a:pt x="0" y="0"/>
                  </a:moveTo>
                  <a:lnTo>
                    <a:pt x="1044885" y="0"/>
                  </a:lnTo>
                  <a:lnTo>
                    <a:pt x="1044885" y="1020869"/>
                  </a:lnTo>
                  <a:lnTo>
                    <a:pt x="0" y="1020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76" b="-1176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349465" y="471755"/>
              <a:ext cx="2758102" cy="502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3"/>
                </a:lnSpc>
              </a:pPr>
              <a:r>
                <a:rPr lang="en-US" sz="2782" spc="-139">
                  <a:solidFill>
                    <a:srgbClr val="FFFFFF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팀 등푸른생선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21354" y="4203718"/>
            <a:ext cx="8624348" cy="16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  <p:sp>
        <p:nvSpPr>
          <p:cNvPr id="17" name="Freeform 17"/>
          <p:cNvSpPr/>
          <p:nvPr/>
        </p:nvSpPr>
        <p:spPr>
          <a:xfrm>
            <a:off x="583945" y="7891285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5"/>
                </a:lnTo>
                <a:lnTo>
                  <a:pt x="0" y="239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01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717681" y="9316771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7211" y="1669794"/>
            <a:ext cx="16482089" cy="8436992"/>
            <a:chOff x="0" y="0"/>
            <a:chExt cx="4340962" cy="2222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40962" cy="2222089"/>
            </a:xfrm>
            <a:custGeom>
              <a:avLst/>
              <a:gdLst/>
              <a:ahLst/>
              <a:cxnLst/>
              <a:rect l="l" t="t" r="r" b="b"/>
              <a:pathLst>
                <a:path w="4340962" h="2222089">
                  <a:moveTo>
                    <a:pt x="23486" y="0"/>
                  </a:moveTo>
                  <a:lnTo>
                    <a:pt x="4317476" y="0"/>
                  </a:lnTo>
                  <a:cubicBezTo>
                    <a:pt x="4330447" y="0"/>
                    <a:pt x="4340962" y="10515"/>
                    <a:pt x="4340962" y="23486"/>
                  </a:cubicBezTo>
                  <a:lnTo>
                    <a:pt x="4340962" y="2198603"/>
                  </a:lnTo>
                  <a:cubicBezTo>
                    <a:pt x="4340962" y="2211574"/>
                    <a:pt x="4330447" y="2222089"/>
                    <a:pt x="4317476" y="2222089"/>
                  </a:cubicBezTo>
                  <a:lnTo>
                    <a:pt x="23486" y="2222089"/>
                  </a:lnTo>
                  <a:cubicBezTo>
                    <a:pt x="10515" y="2222089"/>
                    <a:pt x="0" y="2211574"/>
                    <a:pt x="0" y="2198603"/>
                  </a:cubicBezTo>
                  <a:lnTo>
                    <a:pt x="0" y="23486"/>
                  </a:lnTo>
                  <a:cubicBezTo>
                    <a:pt x="0" y="10515"/>
                    <a:pt x="10515" y="0"/>
                    <a:pt x="23486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340962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26641" y="3249046"/>
            <a:ext cx="5191484" cy="5191484"/>
          </a:xfrm>
          <a:custGeom>
            <a:avLst/>
            <a:gdLst/>
            <a:ahLst/>
            <a:cxnLst/>
            <a:rect l="l" t="t" r="r" b="b"/>
            <a:pathLst>
              <a:path w="5191484" h="5191484">
                <a:moveTo>
                  <a:pt x="0" y="0"/>
                </a:moveTo>
                <a:lnTo>
                  <a:pt x="5191484" y="0"/>
                </a:lnTo>
                <a:lnTo>
                  <a:pt x="5191484" y="5191483"/>
                </a:lnTo>
                <a:lnTo>
                  <a:pt x="0" y="5191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24" t="-16234" r="-701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018256" y="3249046"/>
            <a:ext cx="7270785" cy="5278490"/>
          </a:xfrm>
          <a:custGeom>
            <a:avLst/>
            <a:gdLst/>
            <a:ahLst/>
            <a:cxnLst/>
            <a:rect l="l" t="t" r="r" b="b"/>
            <a:pathLst>
              <a:path w="7270785" h="5278490">
                <a:moveTo>
                  <a:pt x="0" y="0"/>
                </a:moveTo>
                <a:lnTo>
                  <a:pt x="7270785" y="0"/>
                </a:lnTo>
                <a:lnTo>
                  <a:pt x="7270785" y="5278489"/>
                </a:lnTo>
                <a:lnTo>
                  <a:pt x="0" y="527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92" r="-397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기획 배경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717681" y="9316771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7211" y="1669794"/>
            <a:ext cx="11490417" cy="8436992"/>
            <a:chOff x="0" y="0"/>
            <a:chExt cx="3026283" cy="2222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26283" cy="2222089"/>
            </a:xfrm>
            <a:custGeom>
              <a:avLst/>
              <a:gdLst/>
              <a:ahLst/>
              <a:cxnLst/>
              <a:rect l="l" t="t" r="r" b="b"/>
              <a:pathLst>
                <a:path w="3026283" h="2222089">
                  <a:moveTo>
                    <a:pt x="33689" y="0"/>
                  </a:moveTo>
                  <a:lnTo>
                    <a:pt x="2992594" y="0"/>
                  </a:lnTo>
                  <a:cubicBezTo>
                    <a:pt x="3001529" y="0"/>
                    <a:pt x="3010097" y="3549"/>
                    <a:pt x="3016415" y="9867"/>
                  </a:cubicBezTo>
                  <a:cubicBezTo>
                    <a:pt x="3022733" y="16185"/>
                    <a:pt x="3026283" y="24754"/>
                    <a:pt x="3026283" y="33689"/>
                  </a:cubicBezTo>
                  <a:lnTo>
                    <a:pt x="3026283" y="2188400"/>
                  </a:lnTo>
                  <a:cubicBezTo>
                    <a:pt x="3026283" y="2207006"/>
                    <a:pt x="3011200" y="2222089"/>
                    <a:pt x="2992594" y="2222089"/>
                  </a:cubicBezTo>
                  <a:lnTo>
                    <a:pt x="33689" y="2222089"/>
                  </a:lnTo>
                  <a:cubicBezTo>
                    <a:pt x="15083" y="2222089"/>
                    <a:pt x="0" y="2207006"/>
                    <a:pt x="0" y="2188400"/>
                  </a:cubicBezTo>
                  <a:lnTo>
                    <a:pt x="0" y="33689"/>
                  </a:lnTo>
                  <a:cubicBezTo>
                    <a:pt x="0" y="15083"/>
                    <a:pt x="15083" y="0"/>
                    <a:pt x="33689" y="0"/>
                  </a:cubicBezTo>
                  <a:close/>
                </a:path>
              </a:pathLst>
            </a:custGeom>
            <a:solidFill>
              <a:srgbClr val="A6A6A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026283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02639" y="7867338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5"/>
                </a:lnTo>
                <a:lnTo>
                  <a:pt x="0" y="239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610625" y="3718343"/>
            <a:ext cx="5362884" cy="4316898"/>
            <a:chOff x="0" y="0"/>
            <a:chExt cx="812800" cy="6542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54270"/>
            </a:xfrm>
            <a:custGeom>
              <a:avLst/>
              <a:gdLst/>
              <a:ahLst/>
              <a:cxnLst/>
              <a:rect l="l" t="t" r="r" b="b"/>
              <a:pathLst>
                <a:path w="812800" h="654270">
                  <a:moveTo>
                    <a:pt x="406400" y="65427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5427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27000" y="-891"/>
              <a:ext cx="558800" cy="351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27246" y="6298781"/>
            <a:ext cx="3472920" cy="3472920"/>
            <a:chOff x="0" y="0"/>
            <a:chExt cx="4630561" cy="463056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630561" cy="463056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64726" y="3885518"/>
              <a:ext cx="3301108" cy="57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디펜스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74165" y="1981883"/>
            <a:ext cx="3472920" cy="3472920"/>
            <a:chOff x="0" y="0"/>
            <a:chExt cx="4630561" cy="463056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630561" cy="463056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926781" y="926781"/>
              <a:ext cx="2776999" cy="2776999"/>
            </a:xfrm>
            <a:custGeom>
              <a:avLst/>
              <a:gdLst/>
              <a:ahLst/>
              <a:cxnLst/>
              <a:rect l="l" t="t" r="r" b="b"/>
              <a:pathLst>
                <a:path w="2776999" h="2776999">
                  <a:moveTo>
                    <a:pt x="0" y="0"/>
                  </a:moveTo>
                  <a:lnTo>
                    <a:pt x="2776999" y="0"/>
                  </a:lnTo>
                  <a:lnTo>
                    <a:pt x="2776999" y="2776999"/>
                  </a:lnTo>
                  <a:lnTo>
                    <a:pt x="0" y="2776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1055020" y="3917767"/>
              <a:ext cx="2520521" cy="57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전략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37049" y="1981883"/>
            <a:ext cx="3472920" cy="3472920"/>
            <a:chOff x="0" y="0"/>
            <a:chExt cx="4630561" cy="463056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630561" cy="463056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926781" y="926781"/>
              <a:ext cx="2776999" cy="2776999"/>
            </a:xfrm>
            <a:custGeom>
              <a:avLst/>
              <a:gdLst/>
              <a:ahLst/>
              <a:cxnLst/>
              <a:rect l="l" t="t" r="r" b="b"/>
              <a:pathLst>
                <a:path w="2776999" h="2776999">
                  <a:moveTo>
                    <a:pt x="0" y="0"/>
                  </a:moveTo>
                  <a:lnTo>
                    <a:pt x="2776999" y="0"/>
                  </a:lnTo>
                  <a:lnTo>
                    <a:pt x="2776999" y="2776999"/>
                  </a:lnTo>
                  <a:lnTo>
                    <a:pt x="0" y="2776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1055020" y="3917767"/>
              <a:ext cx="2520521" cy="570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5"/>
                </a:lnSpc>
                <a:spcBef>
                  <a:spcPct val="0"/>
                </a:spcBef>
              </a:pPr>
              <a:r>
                <a:rPr lang="en-US" sz="2575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협동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5322995" y="6826627"/>
            <a:ext cx="2081422" cy="2081422"/>
          </a:xfrm>
          <a:custGeom>
            <a:avLst/>
            <a:gdLst/>
            <a:ahLst/>
            <a:cxnLst/>
            <a:rect l="l" t="t" r="r" b="b"/>
            <a:pathLst>
              <a:path w="2081422" h="2081422">
                <a:moveTo>
                  <a:pt x="0" y="0"/>
                </a:moveTo>
                <a:lnTo>
                  <a:pt x="2081422" y="0"/>
                </a:lnTo>
                <a:lnTo>
                  <a:pt x="2081422" y="2081422"/>
                </a:lnTo>
                <a:lnTo>
                  <a:pt x="0" y="2081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소개 - 장르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25739" y="2130851"/>
            <a:ext cx="4633561" cy="82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장르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25739" y="3125597"/>
            <a:ext cx="6224190" cy="85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협동 전략 조합 디펜스 게임</a:t>
            </a:r>
          </a:p>
          <a:p>
            <a:pPr algn="l">
              <a:lnSpc>
                <a:spcPts val="3499"/>
              </a:lnSpc>
            </a:pPr>
            <a:endParaRPr lang="en-US" sz="2499" spc="74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26641" y="488202"/>
            <a:ext cx="788137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소개 - 스토리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211" y="2130851"/>
            <a:ext cx="5151433" cy="82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오리지널 스토리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928645" y="1669794"/>
            <a:ext cx="11582144" cy="8436992"/>
            <a:chOff x="0" y="0"/>
            <a:chExt cx="3050441" cy="2222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DF5E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211" y="3125597"/>
            <a:ext cx="356135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현대인의 마음의 상처를 치유해주는 스토리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918154" y="207555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205952" y="7422804"/>
            <a:ext cx="5513764" cy="2400217"/>
          </a:xfrm>
          <a:custGeom>
            <a:avLst/>
            <a:gdLst/>
            <a:ahLst/>
            <a:cxnLst/>
            <a:rect l="l" t="t" r="r" b="b"/>
            <a:pathLst>
              <a:path w="5513764" h="2400217">
                <a:moveTo>
                  <a:pt x="0" y="0"/>
                </a:moveTo>
                <a:lnTo>
                  <a:pt x="5513765" y="0"/>
                </a:lnTo>
                <a:lnTo>
                  <a:pt x="5513765" y="2400218"/>
                </a:lnTo>
                <a:lnTo>
                  <a:pt x="0" y="2400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87674" y="2631371"/>
            <a:ext cx="9360057" cy="497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38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"우리의 주인님은 어릴적부터 부모님의 사랑을 많이 받으시며 밝게 살아오셨던 분이야"</a:t>
            </a:r>
          </a:p>
          <a:p>
            <a:pPr algn="ctr">
              <a:lnSpc>
                <a:spcPts val="4405"/>
              </a:lnSpc>
            </a:pPr>
            <a:endParaRPr lang="en-US" sz="3389">
              <a:solidFill>
                <a:srgbClr val="000000"/>
              </a:solidFill>
              <a:latin typeface="210 다락방"/>
              <a:ea typeface="210 다락방"/>
              <a:cs typeface="210 다락방"/>
              <a:sym typeface="210 다락방"/>
            </a:endParaRPr>
          </a:p>
          <a:p>
            <a:pPr algn="ctr">
              <a:lnSpc>
                <a:spcPts val="4405"/>
              </a:lnSpc>
            </a:pPr>
            <a:r>
              <a:rPr lang="en-US" sz="338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"어느 날 주인님의 부모님께서 불의의 사고로 돌아가신 이후 </a:t>
            </a:r>
            <a:r>
              <a:rPr lang="en-US" sz="3389">
                <a:solidFill>
                  <a:srgbClr val="FF20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부정적인</a:t>
            </a:r>
            <a:r>
              <a:rPr lang="en-US" sz="338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감정이 자꾸만 파고들고 있어"</a:t>
            </a:r>
          </a:p>
          <a:p>
            <a:pPr algn="ctr">
              <a:lnSpc>
                <a:spcPts val="4405"/>
              </a:lnSpc>
            </a:pPr>
            <a:endParaRPr lang="en-US" sz="3389">
              <a:solidFill>
                <a:srgbClr val="000000"/>
              </a:solidFill>
              <a:latin typeface="210 다락방"/>
              <a:ea typeface="210 다락방"/>
              <a:cs typeface="210 다락방"/>
              <a:sym typeface="210 다락방"/>
            </a:endParaRPr>
          </a:p>
          <a:p>
            <a:pPr algn="ctr">
              <a:lnSpc>
                <a:spcPts val="4405"/>
              </a:lnSpc>
            </a:pPr>
            <a:r>
              <a:rPr lang="en-US" sz="338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"주인님이 </a:t>
            </a:r>
            <a:r>
              <a:rPr lang="en-US" sz="3389">
                <a:solidFill>
                  <a:srgbClr val="FF2020"/>
                </a:solidFill>
                <a:latin typeface="210 다락방"/>
                <a:ea typeface="210 다락방"/>
                <a:cs typeface="210 다락방"/>
                <a:sym typeface="210 다락방"/>
              </a:rPr>
              <a:t>공포</a:t>
            </a:r>
            <a:r>
              <a:rPr lang="en-US" sz="338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와 </a:t>
            </a:r>
            <a:r>
              <a:rPr lang="en-US" sz="3389">
                <a:solidFill>
                  <a:srgbClr val="FF2020"/>
                </a:solidFill>
                <a:latin typeface="210 다락방"/>
                <a:ea typeface="210 다락방"/>
                <a:cs typeface="210 다락방"/>
                <a:sym typeface="210 다락방"/>
              </a:rPr>
              <a:t>슬픔</a:t>
            </a:r>
            <a:r>
              <a:rPr lang="en-US" sz="338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의 감정을 물리치고 평화를 찾으셨으면 좋겠어"</a:t>
            </a:r>
          </a:p>
          <a:p>
            <a:pPr algn="ctr">
              <a:lnSpc>
                <a:spcPts val="4405"/>
              </a:lnSpc>
            </a:pPr>
            <a:endParaRPr lang="en-US" sz="3389">
              <a:solidFill>
                <a:srgbClr val="000000"/>
              </a:solidFill>
              <a:latin typeface="210 다락방"/>
              <a:ea typeface="210 다락방"/>
              <a:cs typeface="210 다락방"/>
              <a:sym typeface="210 다락방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61487" y="9210675"/>
            <a:ext cx="32382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-드림가디언 스토리 中-</a:t>
            </a:r>
          </a:p>
        </p:txBody>
      </p:sp>
      <p:sp>
        <p:nvSpPr>
          <p:cNvPr id="19" name="Freeform 19"/>
          <p:cNvSpPr/>
          <p:nvPr/>
        </p:nvSpPr>
        <p:spPr>
          <a:xfrm>
            <a:off x="574667" y="5485081"/>
            <a:ext cx="5077267" cy="4337941"/>
          </a:xfrm>
          <a:custGeom>
            <a:avLst/>
            <a:gdLst/>
            <a:ahLst/>
            <a:cxnLst/>
            <a:rect l="l" t="t" r="r" b="b"/>
            <a:pathLst>
              <a:path w="5077267" h="4337941">
                <a:moveTo>
                  <a:pt x="0" y="0"/>
                </a:moveTo>
                <a:lnTo>
                  <a:pt x="5077268" y="0"/>
                </a:lnTo>
                <a:lnTo>
                  <a:pt x="5077268" y="4337941"/>
                </a:lnTo>
                <a:lnTo>
                  <a:pt x="0" y="4337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677" r="-18023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717681" y="9316771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02639" y="7867338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5"/>
                </a:lnTo>
                <a:lnTo>
                  <a:pt x="0" y="239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7211" y="1628736"/>
            <a:ext cx="11490417" cy="8460033"/>
          </a:xfrm>
          <a:custGeom>
            <a:avLst/>
            <a:gdLst/>
            <a:ahLst/>
            <a:cxnLst/>
            <a:rect l="l" t="t" r="r" b="b"/>
            <a:pathLst>
              <a:path w="11490417" h="8460033">
                <a:moveTo>
                  <a:pt x="0" y="0"/>
                </a:moveTo>
                <a:lnTo>
                  <a:pt x="11490417" y="0"/>
                </a:lnTo>
                <a:lnTo>
                  <a:pt x="11490417" y="8460033"/>
                </a:lnTo>
                <a:lnTo>
                  <a:pt x="0" y="8460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66" r="-9836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1317332" y="8639503"/>
            <a:ext cx="1237593" cy="1237593"/>
          </a:xfrm>
          <a:custGeom>
            <a:avLst/>
            <a:gdLst/>
            <a:ahLst/>
            <a:cxnLst/>
            <a:rect l="l" t="t" r="r" b="b"/>
            <a:pathLst>
              <a:path w="1237593" h="1237593">
                <a:moveTo>
                  <a:pt x="0" y="0"/>
                </a:moveTo>
                <a:lnTo>
                  <a:pt x="1237594" y="0"/>
                </a:lnTo>
                <a:lnTo>
                  <a:pt x="1237594" y="1237594"/>
                </a:lnTo>
                <a:lnTo>
                  <a:pt x="0" y="1237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소개 - 영상 포트폴리오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5739" y="3125597"/>
            <a:ext cx="538032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드림 가디언 소개 영상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25739" y="2121326"/>
            <a:ext cx="4633561" cy="83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spc="144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영상 포트폴리오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02639" y="7867338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5"/>
                </a:lnTo>
                <a:lnTo>
                  <a:pt x="0" y="239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7211" y="2293782"/>
            <a:ext cx="11143229" cy="6964518"/>
          </a:xfrm>
          <a:custGeom>
            <a:avLst/>
            <a:gdLst/>
            <a:ahLst/>
            <a:cxnLst/>
            <a:rect l="l" t="t" r="r" b="b"/>
            <a:pathLst>
              <a:path w="11143229" h="6964518">
                <a:moveTo>
                  <a:pt x="0" y="0"/>
                </a:moveTo>
                <a:lnTo>
                  <a:pt x="11143230" y="0"/>
                </a:lnTo>
                <a:lnTo>
                  <a:pt x="11143230" y="6964518"/>
                </a:lnTo>
                <a:lnTo>
                  <a:pt x="0" y="6964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소개 - 게임 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68824" y="2130851"/>
            <a:ext cx="4633561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게임 목표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78806" y="3666281"/>
            <a:ext cx="5771053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몽(蒙)으로 부터 주인을 지켜주세요</a:t>
            </a:r>
          </a:p>
          <a:p>
            <a:pPr algn="l">
              <a:lnSpc>
                <a:spcPts val="3499"/>
              </a:lnSpc>
            </a:pPr>
            <a:endParaRPr lang="en-US" sz="2499" spc="74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2. 팀원들과 함께 포탑을 만드세요</a:t>
            </a:r>
          </a:p>
          <a:p>
            <a:pPr algn="l">
              <a:lnSpc>
                <a:spcPts val="3499"/>
              </a:lnSpc>
            </a:pPr>
            <a:endParaRPr lang="en-US" sz="2499" spc="74">
              <a:solidFill>
                <a:srgbClr val="000000"/>
              </a:solidFill>
              <a:latin typeface="각진펜"/>
              <a:ea typeface="각진펜"/>
              <a:cs typeface="각진펜"/>
              <a:sym typeface="각진펜"/>
            </a:endParaRPr>
          </a:p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   3. 보스몽을 잡으면 승리합니다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7211" y="2130851"/>
            <a:ext cx="9381433" cy="82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다양한 스테이지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211" y="3125597"/>
            <a:ext cx="6224190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다양한 전략이 필요한 스테이지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928645" y="1669794"/>
            <a:ext cx="11582144" cy="8436992"/>
            <a:chOff x="0" y="0"/>
            <a:chExt cx="3050441" cy="2222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DF5E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946588" y="6125562"/>
            <a:ext cx="5188821" cy="3243013"/>
          </a:xfrm>
          <a:custGeom>
            <a:avLst/>
            <a:gdLst/>
            <a:ahLst/>
            <a:cxnLst/>
            <a:rect l="l" t="t" r="r" b="b"/>
            <a:pathLst>
              <a:path w="5188821" h="3243013">
                <a:moveTo>
                  <a:pt x="0" y="0"/>
                </a:moveTo>
                <a:lnTo>
                  <a:pt x="5188822" y="0"/>
                </a:lnTo>
                <a:lnTo>
                  <a:pt x="5188822" y="3243013"/>
                </a:lnTo>
                <a:lnTo>
                  <a:pt x="0" y="324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55" r="-555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04024" y="6125562"/>
            <a:ext cx="5188821" cy="3243013"/>
          </a:xfrm>
          <a:custGeom>
            <a:avLst/>
            <a:gdLst/>
            <a:ahLst/>
            <a:cxnLst/>
            <a:rect l="l" t="t" r="r" b="b"/>
            <a:pathLst>
              <a:path w="5188821" h="3243013">
                <a:moveTo>
                  <a:pt x="0" y="0"/>
                </a:moveTo>
                <a:lnTo>
                  <a:pt x="5188821" y="0"/>
                </a:lnTo>
                <a:lnTo>
                  <a:pt x="5188821" y="3243013"/>
                </a:lnTo>
                <a:lnTo>
                  <a:pt x="0" y="3243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46588" y="2408006"/>
            <a:ext cx="5188821" cy="3243013"/>
          </a:xfrm>
          <a:custGeom>
            <a:avLst/>
            <a:gdLst/>
            <a:ahLst/>
            <a:cxnLst/>
            <a:rect l="l" t="t" r="r" b="b"/>
            <a:pathLst>
              <a:path w="5188821" h="3243013">
                <a:moveTo>
                  <a:pt x="0" y="0"/>
                </a:moveTo>
                <a:lnTo>
                  <a:pt x="5188822" y="0"/>
                </a:lnTo>
                <a:lnTo>
                  <a:pt x="5188822" y="3243013"/>
                </a:lnTo>
                <a:lnTo>
                  <a:pt x="0" y="3243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04024" y="2408006"/>
            <a:ext cx="5188821" cy="3243013"/>
          </a:xfrm>
          <a:custGeom>
            <a:avLst/>
            <a:gdLst/>
            <a:ahLst/>
            <a:cxnLst/>
            <a:rect l="l" t="t" r="r" b="b"/>
            <a:pathLst>
              <a:path w="5188821" h="3243013">
                <a:moveTo>
                  <a:pt x="0" y="0"/>
                </a:moveTo>
                <a:lnTo>
                  <a:pt x="5188821" y="0"/>
                </a:lnTo>
                <a:lnTo>
                  <a:pt x="5188821" y="3243013"/>
                </a:lnTo>
                <a:lnTo>
                  <a:pt x="0" y="324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4929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926641" y="488202"/>
            <a:ext cx="679403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소개 - 다양한 스테이지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981242" y="8346613"/>
            <a:ext cx="163309" cy="163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9982" tIns="29982" rIns="29982" bIns="2998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28645" y="1602700"/>
            <a:ext cx="11582144" cy="8436992"/>
            <a:chOff x="0" y="0"/>
            <a:chExt cx="3050441" cy="22220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0441" cy="2222089"/>
            </a:xfrm>
            <a:custGeom>
              <a:avLst/>
              <a:gdLst/>
              <a:ahLst/>
              <a:cxnLst/>
              <a:rect l="l" t="t" r="r" b="b"/>
              <a:pathLst>
                <a:path w="3050441" h="2222089">
                  <a:moveTo>
                    <a:pt x="33422" y="0"/>
                  </a:moveTo>
                  <a:lnTo>
                    <a:pt x="3017019" y="0"/>
                  </a:lnTo>
                  <a:cubicBezTo>
                    <a:pt x="3025883" y="0"/>
                    <a:pt x="3034384" y="3521"/>
                    <a:pt x="3040652" y="9789"/>
                  </a:cubicBezTo>
                  <a:cubicBezTo>
                    <a:pt x="3046920" y="16057"/>
                    <a:pt x="3050441" y="24558"/>
                    <a:pt x="3050441" y="33422"/>
                  </a:cubicBezTo>
                  <a:lnTo>
                    <a:pt x="3050441" y="2188667"/>
                  </a:lnTo>
                  <a:cubicBezTo>
                    <a:pt x="3050441" y="2207125"/>
                    <a:pt x="3035478" y="2222089"/>
                    <a:pt x="3017019" y="2222089"/>
                  </a:cubicBezTo>
                  <a:lnTo>
                    <a:pt x="33422" y="2222089"/>
                  </a:lnTo>
                  <a:cubicBezTo>
                    <a:pt x="14963" y="2222089"/>
                    <a:pt x="0" y="2207125"/>
                    <a:pt x="0" y="2188667"/>
                  </a:cubicBezTo>
                  <a:lnTo>
                    <a:pt x="0" y="33422"/>
                  </a:lnTo>
                  <a:cubicBezTo>
                    <a:pt x="0" y="14963"/>
                    <a:pt x="14963" y="0"/>
                    <a:pt x="33422" y="0"/>
                  </a:cubicBezTo>
                  <a:close/>
                </a:path>
              </a:pathLst>
            </a:custGeom>
            <a:solidFill>
              <a:srgbClr val="FDF5E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050441" cy="22982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4929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91644" y="2552227"/>
            <a:ext cx="1917126" cy="1908736"/>
          </a:xfrm>
          <a:custGeom>
            <a:avLst/>
            <a:gdLst/>
            <a:ahLst/>
            <a:cxnLst/>
            <a:rect l="l" t="t" r="r" b="b"/>
            <a:pathLst>
              <a:path w="1917126" h="1908736">
                <a:moveTo>
                  <a:pt x="0" y="0"/>
                </a:moveTo>
                <a:lnTo>
                  <a:pt x="1917126" y="0"/>
                </a:lnTo>
                <a:lnTo>
                  <a:pt x="1917126" y="1908736"/>
                </a:lnTo>
                <a:lnTo>
                  <a:pt x="0" y="1908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55286" y="2589003"/>
            <a:ext cx="1894323" cy="1886032"/>
          </a:xfrm>
          <a:custGeom>
            <a:avLst/>
            <a:gdLst/>
            <a:ahLst/>
            <a:cxnLst/>
            <a:rect l="l" t="t" r="r" b="b"/>
            <a:pathLst>
              <a:path w="1894323" h="1886032">
                <a:moveTo>
                  <a:pt x="0" y="0"/>
                </a:moveTo>
                <a:lnTo>
                  <a:pt x="1894323" y="0"/>
                </a:lnTo>
                <a:lnTo>
                  <a:pt x="1894323" y="1886032"/>
                </a:lnTo>
                <a:lnTo>
                  <a:pt x="0" y="1886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460136" y="7241517"/>
            <a:ext cx="3888593" cy="1842529"/>
          </a:xfrm>
          <a:custGeom>
            <a:avLst/>
            <a:gdLst/>
            <a:ahLst/>
            <a:cxnLst/>
            <a:rect l="l" t="t" r="r" b="b"/>
            <a:pathLst>
              <a:path w="3888593" h="1842529">
                <a:moveTo>
                  <a:pt x="0" y="0"/>
                </a:moveTo>
                <a:lnTo>
                  <a:pt x="3888592" y="0"/>
                </a:lnTo>
                <a:lnTo>
                  <a:pt x="3888592" y="1842528"/>
                </a:lnTo>
                <a:lnTo>
                  <a:pt x="0" y="1842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417721" y="4888947"/>
            <a:ext cx="1695295" cy="1695295"/>
          </a:xfrm>
          <a:custGeom>
            <a:avLst/>
            <a:gdLst/>
            <a:ahLst/>
            <a:cxnLst/>
            <a:rect l="l" t="t" r="r" b="b"/>
            <a:pathLst>
              <a:path w="1695295" h="1695295">
                <a:moveTo>
                  <a:pt x="0" y="0"/>
                </a:moveTo>
                <a:lnTo>
                  <a:pt x="1695295" y="0"/>
                </a:lnTo>
                <a:lnTo>
                  <a:pt x="1695295" y="1695295"/>
                </a:lnTo>
                <a:lnTo>
                  <a:pt x="0" y="16952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95" t="-1252" r="-5715" b="-2362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8" name="Freeform 18"/>
          <p:cNvSpPr/>
          <p:nvPr/>
        </p:nvSpPr>
        <p:spPr>
          <a:xfrm>
            <a:off x="15581261" y="4908134"/>
            <a:ext cx="1704733" cy="1704733"/>
          </a:xfrm>
          <a:custGeom>
            <a:avLst/>
            <a:gdLst/>
            <a:ahLst/>
            <a:cxnLst/>
            <a:rect l="l" t="t" r="r" b="b"/>
            <a:pathLst>
              <a:path w="1704733" h="1704733">
                <a:moveTo>
                  <a:pt x="0" y="0"/>
                </a:moveTo>
                <a:lnTo>
                  <a:pt x="1704732" y="0"/>
                </a:lnTo>
                <a:lnTo>
                  <a:pt x="1704732" y="1704733"/>
                </a:lnTo>
                <a:lnTo>
                  <a:pt x="0" y="17047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661" t="-3196" r="-6543" b="-159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13408283" y="2692634"/>
            <a:ext cx="1704733" cy="1704733"/>
          </a:xfrm>
          <a:custGeom>
            <a:avLst/>
            <a:gdLst/>
            <a:ahLst/>
            <a:cxnLst/>
            <a:rect l="l" t="t" r="r" b="b"/>
            <a:pathLst>
              <a:path w="1704733" h="1704733">
                <a:moveTo>
                  <a:pt x="0" y="0"/>
                </a:moveTo>
                <a:lnTo>
                  <a:pt x="1704733" y="0"/>
                </a:lnTo>
                <a:lnTo>
                  <a:pt x="1704733" y="1704733"/>
                </a:lnTo>
                <a:lnTo>
                  <a:pt x="0" y="1704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313" t="-3719" r="-12384" b="-10268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0" name="Freeform 20"/>
          <p:cNvSpPr/>
          <p:nvPr/>
        </p:nvSpPr>
        <p:spPr>
          <a:xfrm>
            <a:off x="15524111" y="2692634"/>
            <a:ext cx="1704733" cy="1704733"/>
          </a:xfrm>
          <a:custGeom>
            <a:avLst/>
            <a:gdLst/>
            <a:ahLst/>
            <a:cxnLst/>
            <a:rect l="l" t="t" r="r" b="b"/>
            <a:pathLst>
              <a:path w="1704733" h="1704733">
                <a:moveTo>
                  <a:pt x="0" y="0"/>
                </a:moveTo>
                <a:lnTo>
                  <a:pt x="1704732" y="0"/>
                </a:lnTo>
                <a:lnTo>
                  <a:pt x="1704732" y="1704733"/>
                </a:lnTo>
                <a:lnTo>
                  <a:pt x="0" y="1704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527" t="-6882" r="-7670" b="-6311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10926718" y="2474875"/>
            <a:ext cx="1868218" cy="2140250"/>
          </a:xfrm>
          <a:custGeom>
            <a:avLst/>
            <a:gdLst/>
            <a:ahLst/>
            <a:cxnLst/>
            <a:rect l="l" t="t" r="r" b="b"/>
            <a:pathLst>
              <a:path w="1868218" h="2140250">
                <a:moveTo>
                  <a:pt x="0" y="0"/>
                </a:moveTo>
                <a:lnTo>
                  <a:pt x="1868218" y="0"/>
                </a:lnTo>
                <a:lnTo>
                  <a:pt x="1868218" y="2140250"/>
                </a:lnTo>
                <a:lnTo>
                  <a:pt x="0" y="2140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77211" y="2130851"/>
            <a:ext cx="5151433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spc="144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다양한 몹과 포탑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7211" y="3125597"/>
            <a:ext cx="3300966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파생되는 다양한 전략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소개 - 다양한 몹과 포탑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2326" y="4495421"/>
            <a:ext cx="227576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딜몽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6791" y="4532197"/>
            <a:ext cx="301131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몽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144551" y="5577527"/>
            <a:ext cx="3011313" cy="3158625"/>
            <a:chOff x="0" y="0"/>
            <a:chExt cx="4015084" cy="4211500"/>
          </a:xfrm>
        </p:grpSpPr>
        <p:sp>
          <p:nvSpPr>
            <p:cNvPr id="28" name="Freeform 28"/>
            <p:cNvSpPr/>
            <p:nvPr/>
          </p:nvSpPr>
          <p:spPr>
            <a:xfrm>
              <a:off x="224956" y="0"/>
              <a:ext cx="3476094" cy="3476094"/>
            </a:xfrm>
            <a:custGeom>
              <a:avLst/>
              <a:gdLst/>
              <a:ahLst/>
              <a:cxnLst/>
              <a:rect l="l" t="t" r="r" b="b"/>
              <a:pathLst>
                <a:path w="3476094" h="3476094">
                  <a:moveTo>
                    <a:pt x="0" y="0"/>
                  </a:moveTo>
                  <a:lnTo>
                    <a:pt x="3476094" y="0"/>
                  </a:lnTo>
                  <a:lnTo>
                    <a:pt x="3476094" y="3476094"/>
                  </a:lnTo>
                  <a:lnTo>
                    <a:pt x="0" y="3476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0" y="3673867"/>
              <a:ext cx="401508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74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우울 보스몽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384914" y="5353106"/>
            <a:ext cx="3011313" cy="3383046"/>
            <a:chOff x="0" y="0"/>
            <a:chExt cx="4015084" cy="4510728"/>
          </a:xfrm>
        </p:grpSpPr>
        <p:sp>
          <p:nvSpPr>
            <p:cNvPr id="31" name="Freeform 31"/>
            <p:cNvSpPr/>
            <p:nvPr/>
          </p:nvSpPr>
          <p:spPr>
            <a:xfrm>
              <a:off x="156258" y="0"/>
              <a:ext cx="3702569" cy="3686365"/>
            </a:xfrm>
            <a:custGeom>
              <a:avLst/>
              <a:gdLst/>
              <a:ahLst/>
              <a:cxnLst/>
              <a:rect l="l" t="t" r="r" b="b"/>
              <a:pathLst>
                <a:path w="3702569" h="3686365">
                  <a:moveTo>
                    <a:pt x="0" y="0"/>
                  </a:moveTo>
                  <a:lnTo>
                    <a:pt x="3702568" y="0"/>
                  </a:lnTo>
                  <a:lnTo>
                    <a:pt x="3702568" y="3686365"/>
                  </a:lnTo>
                  <a:lnTo>
                    <a:pt x="0" y="368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32" name="TextBox 32"/>
            <p:cNvSpPr txBox="1"/>
            <p:nvPr/>
          </p:nvSpPr>
          <p:spPr>
            <a:xfrm>
              <a:off x="0" y="3973095"/>
              <a:ext cx="4015084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74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공포 보스몽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754993" y="4417751"/>
            <a:ext cx="30113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기본 포탑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870821" y="4417751"/>
            <a:ext cx="30113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연사 포탑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92587" y="6631917"/>
            <a:ext cx="30113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광역 포탑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927971" y="6631917"/>
            <a:ext cx="30113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얼음 포탑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98776" y="8671333"/>
            <a:ext cx="3011313" cy="41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베리어 포탑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841857" y="5621619"/>
            <a:ext cx="3011313" cy="3545898"/>
            <a:chOff x="0" y="0"/>
            <a:chExt cx="4015084" cy="4727864"/>
          </a:xfrm>
        </p:grpSpPr>
        <p:sp>
          <p:nvSpPr>
            <p:cNvPr id="39" name="Freeform 39"/>
            <p:cNvSpPr/>
            <p:nvPr/>
          </p:nvSpPr>
          <p:spPr>
            <a:xfrm>
              <a:off x="303413" y="0"/>
              <a:ext cx="3408258" cy="3408258"/>
            </a:xfrm>
            <a:custGeom>
              <a:avLst/>
              <a:gdLst/>
              <a:ahLst/>
              <a:cxnLst/>
              <a:rect l="l" t="t" r="r" b="b"/>
              <a:pathLst>
                <a:path w="3408258" h="3408258">
                  <a:moveTo>
                    <a:pt x="0" y="0"/>
                  </a:moveTo>
                  <a:lnTo>
                    <a:pt x="3408258" y="0"/>
                  </a:lnTo>
                  <a:lnTo>
                    <a:pt x="3408258" y="3408258"/>
                  </a:lnTo>
                  <a:lnTo>
                    <a:pt x="0" y="340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0" y="3606030"/>
              <a:ext cx="4015084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74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나태 보스몽</a:t>
              </a:r>
            </a:p>
            <a:p>
              <a:pPr algn="ctr">
                <a:lnSpc>
                  <a:spcPts val="3499"/>
                </a:lnSpc>
              </a:pPr>
              <a:endPara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722946" y="4495421"/>
            <a:ext cx="227576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74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탱몽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928" y="496123"/>
            <a:ext cx="1396401" cy="666783"/>
            <a:chOff x="0" y="0"/>
            <a:chExt cx="367776" cy="175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7776" cy="175614"/>
            </a:xfrm>
            <a:custGeom>
              <a:avLst/>
              <a:gdLst/>
              <a:ahLst/>
              <a:cxnLst/>
              <a:rect l="l" t="t" r="r" b="b"/>
              <a:pathLst>
                <a:path w="367776" h="175614">
                  <a:moveTo>
                    <a:pt x="87807" y="0"/>
                  </a:moveTo>
                  <a:lnTo>
                    <a:pt x="279970" y="0"/>
                  </a:lnTo>
                  <a:cubicBezTo>
                    <a:pt x="303257" y="0"/>
                    <a:pt x="325591" y="9251"/>
                    <a:pt x="342058" y="25718"/>
                  </a:cubicBezTo>
                  <a:cubicBezTo>
                    <a:pt x="358525" y="42185"/>
                    <a:pt x="367776" y="64519"/>
                    <a:pt x="367776" y="87807"/>
                  </a:cubicBezTo>
                  <a:lnTo>
                    <a:pt x="367776" y="87807"/>
                  </a:lnTo>
                  <a:cubicBezTo>
                    <a:pt x="367776" y="136301"/>
                    <a:pt x="328464" y="175614"/>
                    <a:pt x="279970" y="175614"/>
                  </a:cubicBezTo>
                  <a:lnTo>
                    <a:pt x="87807" y="175614"/>
                  </a:lnTo>
                  <a:cubicBezTo>
                    <a:pt x="64519" y="175614"/>
                    <a:pt x="42185" y="166362"/>
                    <a:pt x="25718" y="149896"/>
                  </a:cubicBezTo>
                  <a:cubicBezTo>
                    <a:pt x="9251" y="133429"/>
                    <a:pt x="0" y="111095"/>
                    <a:pt x="0" y="87807"/>
                  </a:cubicBezTo>
                  <a:lnTo>
                    <a:pt x="0" y="87807"/>
                  </a:lnTo>
                  <a:cubicBezTo>
                    <a:pt x="0" y="64519"/>
                    <a:pt x="9251" y="42185"/>
                    <a:pt x="25718" y="25718"/>
                  </a:cubicBezTo>
                  <a:cubicBezTo>
                    <a:pt x="42185" y="9251"/>
                    <a:pt x="64519" y="0"/>
                    <a:pt x="87807" y="0"/>
                  </a:cubicBezTo>
                  <a:close/>
                </a:path>
              </a:pathLst>
            </a:custGeom>
            <a:solidFill>
              <a:srgbClr val="FAD586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7776" cy="251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03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77211" y="1458852"/>
            <a:ext cx="1673357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918154" y="214933"/>
            <a:ext cx="3592635" cy="1243919"/>
          </a:xfrm>
          <a:custGeom>
            <a:avLst/>
            <a:gdLst/>
            <a:ahLst/>
            <a:cxnLst/>
            <a:rect l="l" t="t" r="r" b="b"/>
            <a:pathLst>
              <a:path w="3592635" h="1243919">
                <a:moveTo>
                  <a:pt x="0" y="0"/>
                </a:moveTo>
                <a:lnTo>
                  <a:pt x="3592635" y="0"/>
                </a:lnTo>
                <a:lnTo>
                  <a:pt x="3592635" y="1243919"/>
                </a:lnTo>
                <a:lnTo>
                  <a:pt x="0" y="124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7211" y="2019280"/>
            <a:ext cx="11921665" cy="7451040"/>
          </a:xfrm>
          <a:custGeom>
            <a:avLst/>
            <a:gdLst/>
            <a:ahLst/>
            <a:cxnLst/>
            <a:rect l="l" t="t" r="r" b="b"/>
            <a:pathLst>
              <a:path w="11921665" h="7451040">
                <a:moveTo>
                  <a:pt x="0" y="0"/>
                </a:moveTo>
                <a:lnTo>
                  <a:pt x="11921665" y="0"/>
                </a:lnTo>
                <a:lnTo>
                  <a:pt x="11921665" y="7451040"/>
                </a:lnTo>
                <a:lnTo>
                  <a:pt x="0" y="745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04291" y="8053689"/>
            <a:ext cx="1719560" cy="20230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26641" y="488202"/>
            <a:ext cx="55061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게임 시연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97675" y="7654051"/>
            <a:ext cx="5503423" cy="2395715"/>
          </a:xfrm>
          <a:custGeom>
            <a:avLst/>
            <a:gdLst/>
            <a:ahLst/>
            <a:cxnLst/>
            <a:rect l="l" t="t" r="r" b="b"/>
            <a:pathLst>
              <a:path w="5503423" h="2395715">
                <a:moveTo>
                  <a:pt x="0" y="0"/>
                </a:moveTo>
                <a:lnTo>
                  <a:pt x="5503423" y="0"/>
                </a:lnTo>
                <a:lnTo>
                  <a:pt x="5503423" y="2395716"/>
                </a:lnTo>
                <a:lnTo>
                  <a:pt x="0" y="239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857</Words>
  <Application>Microsoft Office PowerPoint</Application>
  <PresentationFormat>사용자 지정</PresentationFormat>
  <Paragraphs>149</Paragraphs>
  <Slides>17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Calibri</vt:lpstr>
      <vt:lpstr>각진펜</vt:lpstr>
      <vt:lpstr>맑은 고딕</vt:lpstr>
      <vt:lpstr>210 다락방</vt:lpstr>
      <vt:lpstr>각진펜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최종발표(A706) 서체수정.pptx</dc:title>
  <cp:lastModifiedBy>SSAFY</cp:lastModifiedBy>
  <cp:revision>5</cp:revision>
  <dcterms:created xsi:type="dcterms:W3CDTF">2006-08-16T00:00:00Z</dcterms:created>
  <dcterms:modified xsi:type="dcterms:W3CDTF">2024-10-15T04:44:31Z</dcterms:modified>
  <dc:identifier>DAGTJ68ZiLs</dc:identifier>
</cp:coreProperties>
</file>